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708" r:id="rId3"/>
    <p:sldMasterId id="2147483720" r:id="rId4"/>
  </p:sldMasterIdLst>
  <p:notesMasterIdLst>
    <p:notesMasterId r:id="rId18"/>
  </p:notesMasterIdLst>
  <p:sldIdLst>
    <p:sldId id="276" r:id="rId5"/>
    <p:sldId id="256" r:id="rId6"/>
    <p:sldId id="277" r:id="rId7"/>
    <p:sldId id="275" r:id="rId8"/>
    <p:sldId id="259" r:id="rId9"/>
    <p:sldId id="278" r:id="rId10"/>
    <p:sldId id="280" r:id="rId11"/>
    <p:sldId id="282" r:id="rId12"/>
    <p:sldId id="258" r:id="rId13"/>
    <p:sldId id="257" r:id="rId14"/>
    <p:sldId id="274" r:id="rId15"/>
    <p:sldId id="281" r:id="rId16"/>
    <p:sldId id="279" r:id="rId17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0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2.jpeg>
</file>

<file path=ppt/media/image3.jpeg>
</file>

<file path=ppt/media/image4.jpeg>
</file>

<file path=ppt/media/image5.png>
</file>

<file path=ppt/media/image6.jpg>
</file>

<file path=ppt/media/image7.jpe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F1CF8A-991B-47D5-9014-A5AEA1B85EFE}" type="datetimeFigureOut">
              <a:rPr lang="zh-CN" altLang="en-US" smtClean="0"/>
              <a:t>2016-03-31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E4F43-0DCF-4ED9-875A-281CBEBC71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061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A874D4-A64A-4092-981A-205E4B8C8E57}" type="slidenum">
              <a:rPr lang="zh-CN" altLang="en-US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783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E4F43-0DCF-4ED9-875A-281CBEBC714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649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A874D4-A64A-4092-981A-205E4B8C8E57}" type="slidenum">
              <a:rPr lang="zh-CN" altLang="en-US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783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A874D4-A64A-4092-981A-205E4B8C8E57}" type="slidenum">
              <a:rPr lang="zh-CN" altLang="en-US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783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33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F02476-53F5-4D82-872B-B72B223018BB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D4C8B8-BD27-42DC-B23E-B01C864F501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8458CE-D27F-487B-AD90-8152A90309F0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6CC5F6-3CCC-4AD5-A734-B6E773E4824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6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6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203367-AF66-451F-A51A-210EB194B9C0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48BABF-C890-4897-9E0C-BE695979720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C504EE-AEA4-4AEE-A690-7FB0C2B17AA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04FEA2-852D-49E8-BDCC-7A8A3A982C66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1379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2B641D-6FFF-468A-AD8F-52B4AB7380D2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CB13D8-59E9-4908-8B8C-5B88CFE59103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3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45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70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175EF8-D5CA-4F45-A9D2-0E50A39E70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EA93FE-A701-441D-BE1D-9CFBCD2455D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538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A1002F-85FE-43BE-8B65-BE1115D57B2D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7F3015-AC66-4195-8294-9F31C37928C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791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F18EF6-9972-40EF-A12C-CBF8E67102A0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A02211-1A21-4D30-B4FF-194C0C58EE37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6937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396480-F531-4235-B23A-91B32583DFA8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CB1BD7-8A9E-4567-B4F7-3F670A4C708B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18236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4E1103-4AC6-49B2-A1D8-61DFC8D97F22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E4ED56-9500-48BB-A193-366453A99DF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7952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32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FC0C1D-460E-49B2-A1DB-921DE7C280B2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93812F-6CA3-4365-B726-73DFFBC2014B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247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53DCB-2B2A-4674-87F5-C80EFC163B74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094997-C7A0-4FA2-9F9E-496F7B4DBD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32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15D8D2-F84A-4F77-876B-3191C696AFF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B68E24-12EA-42A7-ACAF-DBC2DC68D04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0891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537EA4-5C79-4793-AA27-880BED4A83CE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D082FD-EF8A-46A6-B6CE-B40DA57634E3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49475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61C003-DD01-4F91-A2C0-01A57089218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573964-65B2-4C17-AC03-904819D266D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3150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C504EE-AEA4-4AEE-A690-7FB0C2B17AA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04FEA2-852D-49E8-BDCC-7A8A3A982C66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393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2B641D-6FFF-468A-AD8F-52B4AB7380D2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CB13D8-59E9-4908-8B8C-5B88CFE59103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1061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175EF8-D5CA-4F45-A9D2-0E50A39E70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EA93FE-A701-441D-BE1D-9CFBCD2455D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3884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A1002F-85FE-43BE-8B65-BE1115D57B2D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7F3015-AC66-4195-8294-9F31C37928C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0035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F18EF6-9972-40EF-A12C-CBF8E67102A0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A02211-1A21-4D30-B4FF-194C0C58EE37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17949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396480-F531-4235-B23A-91B32583DFA8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CB1BD7-8A9E-4567-B4F7-3F670A4C708B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7160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4E1103-4AC6-49B2-A1D8-61DFC8D97F22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E4ED56-9500-48BB-A193-366453A99DF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179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8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06FA5E-387A-4156-8C42-A68B502FD163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95B81B-4788-4F38-9565-EFC54254761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FC0C1D-460E-49B2-A1DB-921DE7C280B2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93812F-6CA3-4365-B726-73DFFBC2014B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51560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15D8D2-F84A-4F77-876B-3191C696AFF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B68E24-12EA-42A7-ACAF-DBC2DC68D04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4504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537EA4-5C79-4793-AA27-880BED4A83CE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D082FD-EF8A-46A6-B6CE-B40DA57634E3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0784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61C003-DD01-4F91-A2C0-01A57089218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573964-65B2-4C17-AC03-904819D266D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86707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10793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31246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9513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65370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8332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824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66C3DF-3D2C-4067-AFAD-8D54D9410D7A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7F3B11-029A-425C-95BD-510F10AF534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3704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86267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278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95933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9535-6B9F-4400-AD25-D75962DDB6C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8FA35-D4E6-4049-8FEA-8B1D2AA7348F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16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90CEDD-95BB-49AB-B7A2-BB8195DCB46A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861FB2-FEF3-4DB8-9F20-FEB496ECFE4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CFA579-BE7D-4307-A47A-7CE7EDA3AF54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1B23F6-C16B-41A3-8CEA-5A49EC13C67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783FFC-4403-4155-AA29-7B5E50160FF8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BB31C1-2A9A-4CFD-9B73-17C95FA2884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8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CE8540-63A1-4CBB-8819-FFE2FE8AA170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1DD544-77E4-4E28-B9B7-897DB9D2E09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48FAC2-1DF0-4084-B408-46E05B1B29FB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C2C153-1845-41A7-AB9B-C4F2CC2FAA2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6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A92ACD1-2065-4339-BF5C-07E866EF61FC}" type="datetimeFigureOut">
              <a:rPr lang="zh-CN" altLang="en-US"/>
              <a:pPr>
                <a:defRPr/>
              </a:pPr>
              <a:t>2016-03-31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1F47FAC-9266-4C2E-8AC5-2F58880CC81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28650" y="365129"/>
            <a:ext cx="78867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9A32AF6-EDA6-4A5F-A19A-4EC363BEEA41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7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7721C51-468F-44B3-9C78-D79DCE2B50EE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736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28650" y="365126"/>
            <a:ext cx="78867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9A32AF6-EDA6-4A5F-A19A-4EC363BEEA41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2016-03-31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7721C51-468F-44B3-9C78-D79DCE2B50EE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180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9F19535-6B9F-4400-AD25-D75962DDB6C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2016-03-31</a:t>
            </a:fld>
            <a:endParaRPr lang="zh-CN" altLang="en-US" smtClean="0">
              <a:solidFill>
                <a:prstClr val="black">
                  <a:tint val="75000"/>
                </a:prstClr>
              </a:solidFill>
              <a:latin typeface="Calibri"/>
              <a:ea typeface="宋体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mtClean="0">
              <a:solidFill>
                <a:prstClr val="black">
                  <a:tint val="75000"/>
                </a:prstClr>
              </a:solidFill>
              <a:latin typeface="Calibri"/>
              <a:ea typeface="宋体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C4F8FA35-D4E6-4049-8FEA-8B1D2AA7348F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 smtClean="0">
              <a:solidFill>
                <a:prstClr val="black">
                  <a:tint val="75000"/>
                </a:prstClr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513595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hyperlink" Target="2016&#39640;&#32771;&#26368;&#26032;&#23494;&#30772;&#32771;&#24773;&#21367;%20&#19977;%20%2020160330.xls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5000" r="-4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347864" y="692696"/>
            <a:ext cx="5400600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66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高三（</a:t>
            </a:r>
            <a:r>
              <a:rPr lang="en-US" altLang="zh-CN" sz="66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66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）</a:t>
            </a:r>
            <a:endParaRPr lang="en-US" altLang="zh-CN" sz="6600" b="1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sz="66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家长会</a:t>
            </a:r>
            <a:endParaRPr lang="zh-CN" altLang="en-US" sz="66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033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584" y="620688"/>
            <a:ext cx="8229600" cy="5544616"/>
          </a:xfrm>
        </p:spPr>
        <p:txBody>
          <a:bodyPr/>
          <a:lstStyle/>
          <a:p>
            <a:pPr>
              <a:lnSpc>
                <a:spcPts val="5300"/>
              </a:lnSpc>
              <a:buFont typeface="Wingdings" panose="05000000000000000000" pitchFamily="2" charset="2"/>
              <a:buChar char=""/>
            </a:pPr>
            <a:r>
              <a:rPr lang="en-US" altLang="zh-CN" sz="3600" dirty="0">
                <a:solidFill>
                  <a:srgbClr val="7030A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zh-CN" sz="3600" b="1" dirty="0" smtClean="0">
                <a:solidFill>
                  <a:srgbClr val="7030A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增</a:t>
            </a:r>
            <a:r>
              <a:rPr lang="zh-CN" altLang="zh-CN" sz="3600" b="1" dirty="0">
                <a:solidFill>
                  <a:srgbClr val="7030A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分</a:t>
            </a:r>
            <a:r>
              <a:rPr lang="zh-CN" altLang="zh-CN" sz="3600" b="1" dirty="0" smtClean="0">
                <a:solidFill>
                  <a:srgbClr val="7030A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战略</a:t>
            </a:r>
            <a:endParaRPr lang="zh-CN" altLang="zh-CN" sz="3600" b="1" dirty="0">
              <a:solidFill>
                <a:srgbClr val="7030A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lnSpc>
                <a:spcPts val="5300"/>
              </a:lnSpc>
              <a:buNone/>
            </a:pPr>
            <a:r>
              <a:rPr lang="en-US" altLang="zh-CN" dirty="0" smtClean="0"/>
              <a:t>      </a:t>
            </a:r>
            <a:r>
              <a:rPr lang="zh-CN" altLang="zh-CN" sz="4000" b="1" u="sng" dirty="0">
                <a:solidFill>
                  <a:srgbClr val="C00000"/>
                </a:solidFill>
              </a:rPr>
              <a:t>减少</a:t>
            </a:r>
            <a:r>
              <a:rPr lang="zh-CN" altLang="zh-CN" dirty="0"/>
              <a:t>非智力因素</a:t>
            </a:r>
            <a:r>
              <a:rPr lang="zh-CN" altLang="zh-CN" sz="4000" b="1" u="sng" dirty="0">
                <a:solidFill>
                  <a:srgbClr val="C00000"/>
                </a:solidFill>
              </a:rPr>
              <a:t>失分</a:t>
            </a:r>
            <a:r>
              <a:rPr lang="zh-CN" altLang="zh-CN" dirty="0" smtClean="0"/>
              <a:t>，</a:t>
            </a:r>
            <a:endParaRPr lang="en-US" altLang="zh-CN" dirty="0" smtClean="0"/>
          </a:p>
          <a:p>
            <a:pPr marL="0" indent="0">
              <a:lnSpc>
                <a:spcPts val="5300"/>
              </a:lnSpc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</a:t>
            </a:r>
            <a:r>
              <a:rPr lang="zh-CN" altLang="zh-CN" dirty="0" smtClean="0"/>
              <a:t>在</a:t>
            </a:r>
            <a:r>
              <a:rPr lang="zh-CN" altLang="zh-CN" dirty="0"/>
              <a:t>有限的考试时间内</a:t>
            </a:r>
            <a:r>
              <a:rPr lang="zh-CN" altLang="zh-CN" dirty="0" smtClean="0"/>
              <a:t>，</a:t>
            </a:r>
            <a:endParaRPr lang="en-US" altLang="zh-CN" dirty="0" smtClean="0"/>
          </a:p>
          <a:p>
            <a:pPr marL="0" indent="0">
              <a:lnSpc>
                <a:spcPts val="5300"/>
              </a:lnSpc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</a:t>
            </a:r>
            <a:r>
              <a:rPr lang="zh-CN" altLang="zh-CN" dirty="0" smtClean="0"/>
              <a:t>把在知识</a:t>
            </a:r>
            <a:r>
              <a:rPr lang="zh-CN" altLang="zh-CN" dirty="0"/>
              <a:t>和能力</a:t>
            </a:r>
            <a:r>
              <a:rPr lang="zh-CN" altLang="zh-CN" dirty="0" smtClean="0"/>
              <a:t>范围的</a:t>
            </a:r>
            <a:r>
              <a:rPr lang="zh-CN" altLang="zh-CN" dirty="0"/>
              <a:t>分数</a:t>
            </a:r>
            <a:r>
              <a:rPr lang="zh-CN" altLang="zh-CN" sz="4000" b="1" u="sng" dirty="0">
                <a:solidFill>
                  <a:srgbClr val="C00000"/>
                </a:solidFill>
              </a:rPr>
              <a:t>拿好</a:t>
            </a:r>
            <a:r>
              <a:rPr lang="zh-CN" altLang="zh-CN" dirty="0" smtClean="0"/>
              <a:t>。</a:t>
            </a:r>
            <a:endParaRPr lang="zh-CN" altLang="zh-CN" dirty="0"/>
          </a:p>
          <a:p>
            <a:pPr>
              <a:lnSpc>
                <a:spcPts val="5300"/>
              </a:lnSpc>
              <a:buFont typeface="Wingdings" panose="05000000000000000000" pitchFamily="2" charset="2"/>
              <a:buChar char=""/>
            </a:pPr>
            <a:r>
              <a:rPr lang="en-US" altLang="zh-CN" sz="3600" b="1" dirty="0">
                <a:solidFill>
                  <a:srgbClr val="7030A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zh-CN" sz="3600" b="1" dirty="0">
                <a:solidFill>
                  <a:srgbClr val="7030A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增分战术</a:t>
            </a:r>
            <a:endParaRPr lang="en-US" altLang="zh-CN" sz="3600" b="1" dirty="0">
              <a:solidFill>
                <a:srgbClr val="7030A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lnSpc>
                <a:spcPts val="5300"/>
              </a:lnSpc>
              <a:buNone/>
            </a:pPr>
            <a:r>
              <a:rPr lang="en-US" altLang="zh-CN" dirty="0"/>
              <a:t>	</a:t>
            </a:r>
            <a:r>
              <a:rPr lang="zh-CN" altLang="zh-CN" dirty="0" smtClean="0"/>
              <a:t>良好</a:t>
            </a:r>
            <a:r>
              <a:rPr lang="zh-CN" altLang="zh-CN" dirty="0"/>
              <a:t>的应试习惯</a:t>
            </a:r>
            <a:r>
              <a:rPr lang="en-US" altLang="zh-CN" dirty="0"/>
              <a:t> </a:t>
            </a:r>
            <a:endParaRPr lang="en-US" altLang="zh-CN" dirty="0" smtClean="0"/>
          </a:p>
          <a:p>
            <a:pPr marL="0" indent="0">
              <a:lnSpc>
                <a:spcPts val="5300"/>
              </a:lnSpc>
              <a:buNone/>
            </a:pPr>
            <a:r>
              <a:rPr lang="en-US" altLang="zh-CN" dirty="0"/>
              <a:t>	</a:t>
            </a:r>
            <a:r>
              <a:rPr lang="zh-CN" altLang="zh-CN" dirty="0" smtClean="0"/>
              <a:t>稳定</a:t>
            </a:r>
            <a:r>
              <a:rPr lang="zh-CN" altLang="zh-CN" dirty="0"/>
              <a:t>的心理素质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Picture 2" descr="http://easyread.ph.126.net/9vh_-Jvrs4_bdkzEMr_uQg==/79168399617564775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6" y="5301208"/>
            <a:ext cx="2091530" cy="1369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6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1772819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6000" dirty="0" smtClean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zh-CN" sz="6000" dirty="0" smtClean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志</a:t>
            </a:r>
            <a:r>
              <a:rPr lang="zh-CN" altLang="zh-CN" sz="60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之难也</a:t>
            </a:r>
            <a:r>
              <a:rPr lang="en-US" altLang="zh-CN" sz="60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,</a:t>
            </a:r>
            <a:r>
              <a:rPr lang="zh-CN" altLang="zh-CN" sz="60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不再胜人</a:t>
            </a:r>
            <a:r>
              <a:rPr lang="en-US" altLang="zh-CN" sz="6000" dirty="0" smtClean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,</a:t>
            </a:r>
          </a:p>
          <a:p>
            <a:pPr marL="0" indent="0">
              <a:buNone/>
            </a:pPr>
            <a:r>
              <a:rPr lang="en-US" altLang="zh-CN" sz="6000" dirty="0" smtClean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zh-CN" sz="6000" dirty="0" smtClean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</a:t>
            </a:r>
            <a:r>
              <a:rPr lang="zh-CN" altLang="zh-CN" sz="60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自胜</a:t>
            </a:r>
            <a:r>
              <a:rPr lang="zh-CN" altLang="zh-CN" sz="6000" dirty="0" smtClean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！</a:t>
            </a:r>
            <a:endParaRPr lang="en-US" altLang="zh-CN" sz="6000" dirty="0" smtClean="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buNone/>
            </a:pPr>
            <a:r>
              <a:rPr lang="en-US" altLang="zh-CN" sz="6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  </a:t>
            </a:r>
            <a:r>
              <a:rPr lang="en-US" altLang="zh-CN" sz="60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6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    </a:t>
            </a:r>
            <a:r>
              <a:rPr lang="zh-CN" altLang="zh-CN" sz="4400" dirty="0" smtClean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</a:t>
            </a:r>
            <a:r>
              <a:rPr lang="zh-CN" altLang="zh-CN" sz="4400" dirty="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《韩非子》</a:t>
            </a:r>
            <a:endParaRPr lang="zh-CN" altLang="en-US" sz="5400" dirty="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4" name="Picture 2" descr="http://easyread.ph.126.net/9vh_-Jvrs4_bdkzEMr_uQg==/791683996175647758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1" y="4725144"/>
            <a:ext cx="2880320" cy="1886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730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E:\USER\Desktop\DSC_0071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880" y="267768"/>
            <a:ext cx="9483127" cy="6309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854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5000" r="-4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195736" y="460975"/>
            <a:ext cx="6336704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时光清浅</a:t>
            </a:r>
            <a:endParaRPr lang="en-US" altLang="zh-CN" sz="6600" b="1" spc="50" dirty="0" smtClean="0">
              <a:ln w="11430"/>
              <a:gradFill>
                <a:gsLst>
                  <a:gs pos="25000">
                    <a:srgbClr val="C0504D">
                      <a:satMod val="155000"/>
                    </a:srgbClr>
                  </a:gs>
                  <a:gs pos="100000">
                    <a:srgbClr val="C0504D">
                      <a:shade val="45000"/>
                      <a:satMod val="165000"/>
                    </a:srgb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      静待花开</a:t>
            </a:r>
            <a:endParaRPr lang="zh-CN" altLang="en-US" sz="6600" b="1" spc="50" dirty="0">
              <a:ln w="11430"/>
              <a:gradFill>
                <a:gsLst>
                  <a:gs pos="25000">
                    <a:srgbClr val="C0504D">
                      <a:satMod val="155000"/>
                    </a:srgbClr>
                  </a:gs>
                  <a:gs pos="100000">
                    <a:srgbClr val="C0504D">
                      <a:shade val="45000"/>
                      <a:satMod val="165000"/>
                    </a:srgb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1560" y="5409501"/>
            <a:ext cx="2464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高三</a:t>
            </a:r>
            <a:r>
              <a:rPr lang="zh-CN" altLang="en-US" sz="3200" dirty="0" smtClean="0">
                <a:solidFill>
                  <a:prstClr val="white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lang="en-US" altLang="zh-CN" sz="3200" dirty="0" smtClean="0">
                <a:solidFill>
                  <a:prstClr val="white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3200" dirty="0" smtClean="0">
                <a:solidFill>
                  <a:prstClr val="white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</a:t>
            </a:r>
            <a:r>
              <a:rPr lang="zh-CN" altLang="en-US" sz="3200" dirty="0" smtClean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班</a:t>
            </a:r>
            <a:endParaRPr lang="zh-CN" altLang="en-US" sz="32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647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图片 3" descr="4比3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100013"/>
            <a:ext cx="9144000" cy="6858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5105400"/>
            <a:ext cx="9144000" cy="1752600"/>
          </a:xfrm>
        </p:spPr>
        <p:txBody>
          <a:bodyPr>
            <a:normAutofit/>
          </a:bodyPr>
          <a:lstStyle/>
          <a:p>
            <a:r>
              <a:rPr lang="zh-CN" altLang="en-US" sz="4800" b="1" smtClean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  <a:cs typeface="微软雅黑"/>
              </a:rPr>
              <a:t>热烈欢迎六校联盟兄弟学校</a:t>
            </a:r>
            <a:endParaRPr lang="en-US" altLang="zh-CN" sz="4800" b="1" smtClean="0">
              <a:solidFill>
                <a:srgbClr val="00206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  <a:cs typeface="微软雅黑"/>
            </a:endParaRPr>
          </a:p>
          <a:p>
            <a:r>
              <a:rPr lang="zh-CN" altLang="en-US" sz="4800" b="1" smtClean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  <a:cs typeface="微软雅黑"/>
              </a:rPr>
              <a:t>参加广一模分析研讨会！</a:t>
            </a:r>
          </a:p>
        </p:txBody>
      </p:sp>
      <p:sp>
        <p:nvSpPr>
          <p:cNvPr id="13318" name="Text Box 6"/>
          <p:cNvSpPr txBox="1">
            <a:spLocks noChangeArrowheads="1"/>
          </p:cNvSpPr>
          <p:nvPr/>
        </p:nvSpPr>
        <p:spPr bwMode="auto">
          <a:xfrm>
            <a:off x="0" y="2060575"/>
            <a:ext cx="9144000" cy="275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70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楷体_GB2312" pitchFamily="49" charset="-122"/>
              </a:rPr>
              <a:t>群英荟萃酝良策</a:t>
            </a:r>
          </a:p>
          <a:p>
            <a:pPr algn="ctr">
              <a:spcBef>
                <a:spcPct val="50000"/>
              </a:spcBef>
            </a:pPr>
            <a:r>
              <a:rPr lang="zh-CN" altLang="en-US" sz="70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楷体_GB2312" pitchFamily="49" charset="-122"/>
              </a:rPr>
              <a:t>和衷共济谱华章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USER\Desktop\IMG_708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620688"/>
            <a:ext cx="8521345" cy="568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USER\Desktop\IMG_708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43" y="476672"/>
            <a:ext cx="8904312" cy="6048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87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28765"/>
              </p:ext>
            </p:extLst>
          </p:nvPr>
        </p:nvGraphicFramePr>
        <p:xfrm>
          <a:off x="395536" y="3140967"/>
          <a:ext cx="8352929" cy="34795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88637"/>
                <a:gridCol w="1246622"/>
                <a:gridCol w="1979081"/>
                <a:gridCol w="1979081"/>
                <a:gridCol w="2059508"/>
              </a:tblGrid>
              <a:tr h="504057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tx1"/>
                          </a:solidFill>
                          <a:effectLst/>
                        </a:rPr>
                        <a:t>科目</a:t>
                      </a:r>
                      <a:endParaRPr lang="zh-CN" sz="2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tx1"/>
                          </a:solidFill>
                          <a:effectLst/>
                        </a:rPr>
                        <a:t>人数</a:t>
                      </a:r>
                      <a:endParaRPr lang="zh-CN" sz="2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  <a:effectLst/>
                        </a:rPr>
                        <a:t>卷平均分</a:t>
                      </a:r>
                      <a:endParaRPr lang="zh-CN" sz="2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r>
                        <a:rPr lang="zh-CN" sz="2400" kern="100" dirty="0">
                          <a:solidFill>
                            <a:schemeClr val="tx1"/>
                          </a:solidFill>
                          <a:effectLst/>
                        </a:rPr>
                        <a:t>卷平均分</a:t>
                      </a:r>
                      <a:endParaRPr lang="zh-CN" sz="28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</a:rPr>
                        <a:t>全卷平均分</a:t>
                      </a:r>
                      <a:endParaRPr lang="zh-CN" sz="2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69534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rgbClr val="002060"/>
                          </a:solidFill>
                          <a:effectLst/>
                        </a:rPr>
                        <a:t>语文</a:t>
                      </a:r>
                      <a:endParaRPr lang="zh-CN" sz="2800" kern="1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56236</a:t>
                      </a:r>
                      <a:endParaRPr lang="zh-CN" sz="28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17.02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70.3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87.32</a:t>
                      </a:r>
                      <a:endParaRPr lang="zh-CN" sz="28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08733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rgbClr val="002060"/>
                          </a:solidFill>
                          <a:effectLst/>
                        </a:rPr>
                        <a:t>理数</a:t>
                      </a:r>
                      <a:endParaRPr lang="zh-CN" sz="2800" kern="1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32770</a:t>
                      </a:r>
                      <a:endParaRPr lang="zh-CN" sz="28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43.08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44.69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87.77</a:t>
                      </a:r>
                      <a:endParaRPr lang="zh-CN" sz="28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88536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rgbClr val="002060"/>
                          </a:solidFill>
                          <a:effectLst/>
                        </a:rPr>
                        <a:t>英语</a:t>
                      </a:r>
                      <a:endParaRPr lang="zh-CN" sz="2800" kern="1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56611</a:t>
                      </a:r>
                      <a:endParaRPr lang="zh-CN" sz="28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>
                          <a:effectLst/>
                        </a:rPr>
                        <a:t>50.5</a:t>
                      </a:r>
                      <a:endParaRPr lang="zh-CN" sz="2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43.13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93.61</a:t>
                      </a:r>
                      <a:endParaRPr lang="zh-CN" sz="28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08733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rgbClr val="002060"/>
                          </a:solidFill>
                          <a:effectLst/>
                        </a:rPr>
                        <a:t>理综</a:t>
                      </a:r>
                      <a:endParaRPr lang="zh-CN" sz="2800" kern="1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32745</a:t>
                      </a:r>
                      <a:endParaRPr lang="zh-CN" sz="28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>
                          <a:effectLst/>
                        </a:rPr>
                        <a:t>76.97</a:t>
                      </a:r>
                      <a:endParaRPr lang="zh-CN" sz="2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79.12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156.09</a:t>
                      </a:r>
                      <a:endParaRPr lang="zh-CN" sz="28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435" name="文本框 2"/>
          <p:cNvSpPr txBox="1">
            <a:spLocks noChangeArrowheads="1"/>
          </p:cNvSpPr>
          <p:nvPr/>
        </p:nvSpPr>
        <p:spPr bwMode="auto">
          <a:xfrm>
            <a:off x="323528" y="188640"/>
            <a:ext cx="799288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prstClr val="black"/>
                </a:solidFill>
                <a:latin typeface="Calibri" pitchFamily="34" charset="0"/>
              </a:rPr>
              <a:t>1</a:t>
            </a:r>
            <a:r>
              <a:rPr lang="en-US" altLang="zh-CN" sz="3200" b="1" dirty="0" smtClean="0">
                <a:solidFill>
                  <a:prstClr val="black"/>
                </a:solidFill>
                <a:latin typeface="Calibri" pitchFamily="34" charset="0"/>
              </a:rPr>
              <a:t>.</a:t>
            </a:r>
            <a:r>
              <a:rPr lang="zh-CN" altLang="en-US" sz="3200" b="1" dirty="0" smtClean="0">
                <a:solidFill>
                  <a:prstClr val="black"/>
                </a:solidFill>
                <a:latin typeface="Calibri" pitchFamily="34" charset="0"/>
              </a:rPr>
              <a:t>、广州（广一模）参考</a:t>
            </a:r>
            <a:r>
              <a:rPr lang="zh-CN" altLang="en-US" sz="3200" b="1" dirty="0">
                <a:solidFill>
                  <a:prstClr val="black"/>
                </a:solidFill>
                <a:latin typeface="Calibri" pitchFamily="34" charset="0"/>
              </a:rPr>
              <a:t>人数及</a:t>
            </a:r>
            <a:r>
              <a:rPr lang="zh-CN" altLang="en-US" sz="3200" b="1" dirty="0" smtClean="0">
                <a:solidFill>
                  <a:prstClr val="black"/>
                </a:solidFill>
                <a:latin typeface="Calibri" pitchFamily="34" charset="0"/>
              </a:rPr>
              <a:t>均分情况</a:t>
            </a:r>
            <a:endParaRPr lang="zh-CN" altLang="en-US" sz="3200" b="1" dirty="0">
              <a:solidFill>
                <a:prstClr val="black"/>
              </a:solidFill>
              <a:latin typeface="Calibri" pitchFamily="34" charset="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079362"/>
              </p:ext>
            </p:extLst>
          </p:nvPr>
        </p:nvGraphicFramePr>
        <p:xfrm>
          <a:off x="395538" y="980728"/>
          <a:ext cx="8064894" cy="1824425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1195080"/>
                <a:gridCol w="1195080"/>
                <a:gridCol w="1642287"/>
                <a:gridCol w="1195080"/>
                <a:gridCol w="1195080"/>
                <a:gridCol w="1642287"/>
              </a:tblGrid>
              <a:tr h="502645">
                <a:tc gridSpan="3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</a:rPr>
                        <a:t>文科</a:t>
                      </a:r>
                      <a:endParaRPr lang="zh-CN" sz="3200" kern="100" dirty="0">
                        <a:solidFill>
                          <a:srgbClr val="FFC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</a:rPr>
                        <a:t>理科</a:t>
                      </a:r>
                      <a:endParaRPr lang="zh-CN" sz="3200" kern="100" dirty="0">
                        <a:solidFill>
                          <a:srgbClr val="FFC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605378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</a:rPr>
                        <a:t>总人数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effectLst/>
                        </a:rPr>
                        <a:t>均分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</a:rPr>
                        <a:t>最高分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effectLst/>
                        </a:rPr>
                        <a:t>人数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effectLst/>
                        </a:rPr>
                        <a:t>均分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</a:rPr>
                        <a:t>最高分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b"/>
                </a:tc>
              </a:tr>
              <a:tr h="716402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u="sng" kern="100" dirty="0">
                          <a:effectLst/>
                        </a:rPr>
                        <a:t>23746</a:t>
                      </a:r>
                      <a:endParaRPr lang="zh-CN" sz="3200" u="sng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381.66</a:t>
                      </a:r>
                      <a:endParaRPr lang="zh-CN" sz="32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630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b="1" u="sng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33005</a:t>
                      </a:r>
                      <a:endParaRPr lang="zh-CN" sz="2400" b="1" u="sng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1435" marR="51435" marT="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425.03</a:t>
                      </a:r>
                      <a:endParaRPr lang="zh-CN" sz="32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688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005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8910712"/>
              </p:ext>
            </p:extLst>
          </p:nvPr>
        </p:nvGraphicFramePr>
        <p:xfrm>
          <a:off x="179512" y="836712"/>
          <a:ext cx="8856981" cy="56988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37195"/>
                <a:gridCol w="1180222"/>
                <a:gridCol w="1180222"/>
                <a:gridCol w="1180222"/>
                <a:gridCol w="150629"/>
                <a:gridCol w="887825"/>
                <a:gridCol w="1180222"/>
                <a:gridCol w="1180222"/>
                <a:gridCol w="1180222"/>
              </a:tblGrid>
              <a:tr h="975275">
                <a:tc gridSpan="4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effectLst/>
                        </a:rPr>
                        <a:t>文科各</a:t>
                      </a:r>
                      <a:r>
                        <a:rPr lang="zh-CN" sz="2400" kern="100" dirty="0">
                          <a:effectLst/>
                        </a:rPr>
                        <a:t>学科上线有效</a:t>
                      </a:r>
                      <a:r>
                        <a:rPr lang="zh-CN" sz="2400" kern="100" dirty="0" smtClean="0">
                          <a:effectLst/>
                        </a:rPr>
                        <a:t>分</a:t>
                      </a:r>
                      <a:endParaRPr lang="en-US" altLang="zh-CN" sz="2400" kern="100" dirty="0" smtClean="0">
                        <a:effectLst/>
                      </a:endParaRPr>
                    </a:p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zh-CN" sz="2400" kern="100" dirty="0" smtClean="0">
                        <a:effectLst/>
                      </a:endParaRPr>
                    </a:p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effectLst/>
                        </a:rPr>
                        <a:t>预测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 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 smtClean="0">
                          <a:effectLst/>
                        </a:rPr>
                        <a:t>理科</a:t>
                      </a:r>
                      <a:r>
                        <a:rPr lang="zh-CN" sz="2800" kern="100" dirty="0">
                          <a:effectLst/>
                        </a:rPr>
                        <a:t>类各学科上线有效</a:t>
                      </a:r>
                      <a:r>
                        <a:rPr lang="zh-CN" sz="2800" kern="100" dirty="0" smtClean="0">
                          <a:effectLst/>
                        </a:rPr>
                        <a:t>分</a:t>
                      </a:r>
                      <a:endParaRPr lang="en-US" altLang="zh-CN" sz="2800" kern="100" dirty="0" smtClean="0">
                        <a:effectLst/>
                      </a:endParaRPr>
                    </a:p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zh-CN" sz="2800" kern="100" dirty="0" smtClean="0">
                        <a:effectLst/>
                      </a:endParaRPr>
                    </a:p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800" kern="100" dirty="0" smtClean="0">
                          <a:effectLst/>
                        </a:rPr>
                        <a:t>预测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975275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 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一本以上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二本以上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专</a:t>
                      </a:r>
                      <a:r>
                        <a:rPr lang="en-US" sz="2000" kern="100" dirty="0">
                          <a:effectLst/>
                        </a:rPr>
                        <a:t>A</a:t>
                      </a:r>
                      <a:r>
                        <a:rPr lang="zh-CN" sz="2000" kern="100" dirty="0">
                          <a:effectLst/>
                        </a:rPr>
                        <a:t>以上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 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</a:rPr>
                        <a:t> </a:t>
                      </a:r>
                      <a:endParaRPr lang="zh-CN" sz="3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一本以上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二本以上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专</a:t>
                      </a:r>
                      <a:r>
                        <a:rPr lang="en-US" sz="2000" kern="100" dirty="0">
                          <a:effectLst/>
                        </a:rPr>
                        <a:t>A</a:t>
                      </a:r>
                      <a:r>
                        <a:rPr lang="zh-CN" sz="2000" kern="100" dirty="0">
                          <a:effectLst/>
                        </a:rPr>
                        <a:t>以上</a:t>
                      </a:r>
                      <a:endParaRPr lang="zh-CN" sz="2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5469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/>
                        </a:rPr>
                        <a:t>语文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</a:rPr>
                        <a:t>103</a:t>
                      </a:r>
                      <a:endParaRPr lang="zh-CN" sz="3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86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80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 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</a:rPr>
                        <a:t>语文</a:t>
                      </a:r>
                      <a:endParaRPr lang="zh-CN" sz="36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3200" b="1" u="none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</a:t>
                      </a:r>
                      <a:endParaRPr lang="zh-CN" sz="4000" b="1" u="none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85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78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5469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/>
                        </a:rPr>
                        <a:t>文数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</a:rPr>
                        <a:t>112</a:t>
                      </a:r>
                      <a:endParaRPr lang="zh-CN" sz="3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78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60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 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</a:rPr>
                        <a:t>理数</a:t>
                      </a:r>
                      <a:endParaRPr lang="zh-CN" sz="36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3200" b="1" u="none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110</a:t>
                      </a:r>
                      <a:endParaRPr lang="zh-CN" sz="4000" b="1" u="none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83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66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5469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/>
                        </a:rPr>
                        <a:t>英语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</a:rPr>
                        <a:t>123</a:t>
                      </a:r>
                      <a:endParaRPr lang="zh-CN" sz="3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94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76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 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</a:rPr>
                        <a:t>英语</a:t>
                      </a:r>
                      <a:endParaRPr lang="zh-CN" sz="36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3200" b="1" u="none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117</a:t>
                      </a:r>
                      <a:endParaRPr lang="zh-CN" sz="4000" b="1" u="none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95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77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5469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/>
                        </a:rPr>
                        <a:t>文综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</a:rPr>
                        <a:t>170</a:t>
                      </a:r>
                      <a:endParaRPr lang="zh-CN" sz="3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134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116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 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</a:rPr>
                        <a:t>理综</a:t>
                      </a:r>
                      <a:endParaRPr lang="zh-CN" sz="36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3200" b="1" u="none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197</a:t>
                      </a:r>
                      <a:endParaRPr lang="zh-CN" sz="4000" b="1" u="none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149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120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5469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/>
                        </a:rPr>
                        <a:t>政治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</a:rPr>
                        <a:t>52</a:t>
                      </a:r>
                      <a:endParaRPr lang="zh-CN" sz="3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40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35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 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</a:rPr>
                        <a:t>物理</a:t>
                      </a:r>
                      <a:endParaRPr lang="zh-CN" sz="36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3200" b="1" u="none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</a:t>
                      </a:r>
                      <a:endParaRPr lang="zh-CN" sz="4000" b="1" u="none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47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38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5469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/>
                        </a:rPr>
                        <a:t>历史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</a:rPr>
                        <a:t>67</a:t>
                      </a:r>
                      <a:endParaRPr lang="zh-CN" sz="3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54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46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 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</a:rPr>
                        <a:t>化学</a:t>
                      </a:r>
                      <a:endParaRPr lang="zh-CN" sz="36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3200" b="1" u="none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zh-CN" sz="4000" b="1" u="none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41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29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5469"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/>
                        </a:rPr>
                        <a:t>地理</a:t>
                      </a:r>
                      <a:endParaRPr lang="zh-CN" sz="3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solidFill>
                            <a:srgbClr val="FF0000"/>
                          </a:solidFill>
                          <a:effectLst/>
                        </a:rPr>
                        <a:t>51</a:t>
                      </a:r>
                      <a:endParaRPr lang="zh-CN" sz="3600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40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35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</a:rPr>
                        <a:t> </a:t>
                      </a:r>
                      <a:endParaRPr lang="zh-CN" sz="3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zh-CN" sz="2800" b="1" kern="100" dirty="0">
                          <a:effectLst/>
                        </a:rPr>
                        <a:t>生物</a:t>
                      </a:r>
                      <a:endParaRPr lang="zh-CN" sz="3600" b="1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3200" b="1" u="none" kern="1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</a:t>
                      </a:r>
                      <a:endParaRPr lang="zh-CN" sz="4000" b="1" u="none" kern="1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61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</a:rPr>
                        <a:t>53</a:t>
                      </a:r>
                      <a:endParaRPr lang="zh-CN" sz="3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 anchorCtr="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9553" name="文本框 2"/>
          <p:cNvSpPr txBox="1">
            <a:spLocks noChangeArrowheads="1"/>
          </p:cNvSpPr>
          <p:nvPr/>
        </p:nvSpPr>
        <p:spPr bwMode="auto">
          <a:xfrm>
            <a:off x="251521" y="175917"/>
            <a:ext cx="5860256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3200" b="1" dirty="0" smtClean="0">
                <a:solidFill>
                  <a:prstClr val="black"/>
                </a:solidFill>
                <a:latin typeface="Calibri" pitchFamily="34" charset="0"/>
              </a:rPr>
              <a:t>2</a:t>
            </a:r>
            <a:r>
              <a:rPr lang="zh-CN" altLang="en-US" sz="3200" b="1" dirty="0" smtClean="0">
                <a:solidFill>
                  <a:prstClr val="black"/>
                </a:solidFill>
                <a:latin typeface="Calibri" pitchFamily="34" charset="0"/>
              </a:rPr>
              <a:t>、各</a:t>
            </a:r>
            <a:r>
              <a:rPr lang="zh-CN" altLang="en-US" sz="3200" b="1" dirty="0">
                <a:solidFill>
                  <a:prstClr val="black"/>
                </a:solidFill>
                <a:latin typeface="Calibri" pitchFamily="34" charset="0"/>
              </a:rPr>
              <a:t>层次有效分</a:t>
            </a:r>
            <a:r>
              <a:rPr lang="zh-CN" altLang="en-US" sz="3200" b="1" dirty="0" smtClean="0">
                <a:solidFill>
                  <a:prstClr val="black"/>
                </a:solidFill>
                <a:latin typeface="Calibri" pitchFamily="34" charset="0"/>
              </a:rPr>
              <a:t>预测</a:t>
            </a:r>
            <a:endParaRPr lang="zh-CN" altLang="en-US" sz="3200" b="1" dirty="0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963953"/>
              </p:ext>
            </p:extLst>
          </p:nvPr>
        </p:nvGraphicFramePr>
        <p:xfrm>
          <a:off x="179512" y="332656"/>
          <a:ext cx="8784978" cy="63367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120"/>
                <a:gridCol w="648072"/>
                <a:gridCol w="1192786"/>
                <a:gridCol w="1014075"/>
                <a:gridCol w="1014075"/>
                <a:gridCol w="1014075"/>
                <a:gridCol w="1014075"/>
                <a:gridCol w="1014075"/>
                <a:gridCol w="793625"/>
              </a:tblGrid>
              <a:tr h="616186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2800" u="none" strike="noStrike" dirty="0">
                          <a:effectLst/>
                        </a:rPr>
                        <a:t>六校尖子班均分比较（理科）</a:t>
                      </a:r>
                      <a:endParaRPr lang="zh-CN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黑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00B0F0">
                            <a:tint val="66000"/>
                            <a:satMod val="160000"/>
                          </a:srgbClr>
                        </a:gs>
                        <a:gs pos="50000">
                          <a:srgbClr val="00B0F0">
                            <a:tint val="44500"/>
                            <a:satMod val="160000"/>
                          </a:srgbClr>
                        </a:gs>
                        <a:gs pos="100000">
                          <a:srgbClr val="00B0F0">
                            <a:tint val="23500"/>
                            <a:satMod val="160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尖子班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语文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理数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英语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物理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化学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生物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000" u="none" strike="noStrike" dirty="0"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总分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东莞中学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r>
                        <a:rPr lang="zh-CN" alt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108.45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138.51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136.12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80.72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80.70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83.42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627.93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广州二中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106.44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135.67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133.81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80.63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77.04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80.19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613.79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广州二中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105.62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129.27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132.27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79.62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77.38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80.00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604.15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惠州一中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r>
                        <a:rPr lang="zh-CN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105.48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134.49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134.00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78.39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77.18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83.02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612.54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深圳实验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106.26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136.32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134.62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84.04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76.64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80.45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618.32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深圳实验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alt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106.77 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134.51 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135.21 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83.38 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78.77 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82.15 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620.79 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深圳实验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105.92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132.00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131.48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77.70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73.98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81.05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602.11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中山纪中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lang="zh-CN" alt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106.76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137.91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134.70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88.53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83.36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83.64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634.89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中山纪中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r>
                        <a:rPr lang="zh-CN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106.00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131.31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127.54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83.21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78.67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83.30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610.02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珠海一中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r>
                        <a:rPr lang="zh-CN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107.58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138.71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135.42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87.38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81.80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84.20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635.09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67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珠海一中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r>
                        <a:rPr lang="zh-CN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班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107.95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139.84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136.00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86.40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80.28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84.58 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635.07 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4409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5000" r="-4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347864" y="692696"/>
            <a:ext cx="5400600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高三（</a:t>
            </a:r>
            <a:r>
              <a:rPr lang="en-US" altLang="zh-CN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zh-CN" altLang="en-US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）</a:t>
            </a:r>
            <a:endParaRPr lang="en-US" altLang="zh-CN" sz="6600" b="1" spc="50" dirty="0" smtClean="0">
              <a:ln w="11430"/>
              <a:gradFill>
                <a:gsLst>
                  <a:gs pos="25000">
                    <a:srgbClr val="C0504D">
                      <a:satMod val="155000"/>
                    </a:srgbClr>
                  </a:gs>
                  <a:gs pos="100000">
                    <a:srgbClr val="C0504D">
                      <a:shade val="45000"/>
                      <a:satMod val="165000"/>
                    </a:srgb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sz="6600" b="1" spc="50" dirty="0" smtClean="0">
                <a:ln w="11430"/>
                <a:gradFill>
                  <a:gsLst>
                    <a:gs pos="25000">
                      <a:srgbClr val="C0504D">
                        <a:satMod val="155000"/>
                      </a:srgbClr>
                    </a:gs>
                    <a:gs pos="100000">
                      <a:srgbClr val="C0504D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家长会</a:t>
            </a:r>
            <a:endParaRPr lang="zh-CN" altLang="en-US" sz="6600" b="1" spc="50" dirty="0">
              <a:ln w="11430"/>
              <a:gradFill>
                <a:gsLst>
                  <a:gs pos="25000">
                    <a:srgbClr val="C0504D">
                      <a:satMod val="155000"/>
                    </a:srgbClr>
                  </a:gs>
                  <a:gs pos="100000">
                    <a:srgbClr val="C0504D">
                      <a:shade val="45000"/>
                      <a:satMod val="165000"/>
                    </a:srgb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197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3" t="20820" r="22644" b="13439"/>
          <a:stretch/>
        </p:blipFill>
        <p:spPr bwMode="auto">
          <a:xfrm>
            <a:off x="808784" y="2708920"/>
            <a:ext cx="7525512" cy="390703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487" b="38077"/>
          <a:stretch/>
        </p:blipFill>
        <p:spPr bwMode="auto">
          <a:xfrm>
            <a:off x="765593" y="209110"/>
            <a:ext cx="4248472" cy="227151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文本框 4"/>
          <p:cNvSpPr txBox="1"/>
          <p:nvPr/>
        </p:nvSpPr>
        <p:spPr>
          <a:xfrm>
            <a:off x="3923928" y="1124744"/>
            <a:ext cx="4875053" cy="707886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066800" indent="266700" algn="l">
              <a:spcAft>
                <a:spcPts val="0"/>
              </a:spcAft>
            </a:pPr>
            <a:r>
              <a:rPr lang="en-US" sz="4000" b="1" kern="100" dirty="0" smtClean="0">
                <a:ln w="1054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Calibri"/>
                <a:ea typeface="宋体"/>
                <a:cs typeface="Times New Roman"/>
              </a:rPr>
              <a:t>3.9</a:t>
            </a:r>
            <a:r>
              <a:rPr lang="zh-CN" altLang="en-US" sz="4000" b="1" kern="100" dirty="0" smtClean="0">
                <a:ln w="1054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Calibri"/>
                <a:ea typeface="宋体"/>
                <a:cs typeface="Times New Roman"/>
              </a:rPr>
              <a:t>日 百日誓师</a:t>
            </a:r>
            <a:endParaRPr lang="zh-CN" sz="1100" kern="100" dirty="0">
              <a:effectLst/>
              <a:latin typeface="Calibri"/>
              <a:ea typeface="宋体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84842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img01.store.sogou.com/app/a/07/2b9d450591f33347b7f7a0426fb9983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98" y="2276872"/>
            <a:ext cx="81915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1124083" y="404671"/>
            <a:ext cx="3276859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80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高</a:t>
            </a:r>
            <a:r>
              <a:rPr lang="en-US" altLang="zh-CN" sz="80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·</a:t>
            </a:r>
            <a:r>
              <a:rPr lang="zh-CN" altLang="en-US" sz="8000" b="1" cap="all" spc="0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考</a:t>
            </a:r>
            <a:endParaRPr lang="zh-CN" altLang="en-US" sz="80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19061" y="1882429"/>
            <a:ext cx="8264774" cy="2579597"/>
            <a:chOff x="555698" y="1882423"/>
            <a:chExt cx="8264774" cy="2579597"/>
          </a:xfrm>
        </p:grpSpPr>
        <p:pic>
          <p:nvPicPr>
            <p:cNvPr id="1030" name="Picture 6" descr="http://img01.store.sogou.com/app/a/07/2b9d450591f33347b7f7a0426fb9983a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28"/>
            <a:stretch/>
          </p:blipFill>
          <p:spPr bwMode="auto">
            <a:xfrm>
              <a:off x="555698" y="1898123"/>
              <a:ext cx="8264774" cy="25481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http://img01.store.sogou.com/app/a/07/2b9d450591f33347b7f7a0426fb9983a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17" t="-1814" r="53393" b="5238"/>
            <a:stretch/>
          </p:blipFill>
          <p:spPr bwMode="auto">
            <a:xfrm>
              <a:off x="555698" y="1882423"/>
              <a:ext cx="3365352" cy="25795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组合 6"/>
          <p:cNvGrpSpPr/>
          <p:nvPr/>
        </p:nvGrpSpPr>
        <p:grpSpPr>
          <a:xfrm>
            <a:off x="2915817" y="4809909"/>
            <a:ext cx="6228184" cy="1630681"/>
            <a:chOff x="2915816" y="4809903"/>
            <a:chExt cx="6228184" cy="1630681"/>
          </a:xfrm>
        </p:grpSpPr>
        <p:pic>
          <p:nvPicPr>
            <p:cNvPr id="1037" name="Picture 13" descr="E:\USER\Desktop\1440307455828970291.jpg"/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9501" y="5013176"/>
              <a:ext cx="6120680" cy="12241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http://wenwen.soso.com/p/20110521/20110521210151-123692542.jpg">
              <a:hlinkClick r:id="rId4" action="ppaction://hlinkfile"/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15816" y="4809903"/>
              <a:ext cx="2088232" cy="16306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矩形 5"/>
            <p:cNvSpPr/>
            <p:nvPr/>
          </p:nvSpPr>
          <p:spPr>
            <a:xfrm>
              <a:off x="7784171" y="5008394"/>
              <a:ext cx="1359829" cy="12241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581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423</Words>
  <Application>Microsoft Office PowerPoint</Application>
  <PresentationFormat>全屏显示(4:3)</PresentationFormat>
  <Paragraphs>256</Paragraphs>
  <Slides>13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4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Office 主题</vt:lpstr>
      <vt:lpstr>1_Office 主题</vt:lpstr>
      <vt:lpstr>3_Office 主题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群英荟萃酝良策          和衷共济谱华章</dc:title>
  <dc:creator>johnny</dc:creator>
  <cp:lastModifiedBy>USER</cp:lastModifiedBy>
  <cp:revision>26</cp:revision>
  <dcterms:created xsi:type="dcterms:W3CDTF">2016-03-24T06:50:02Z</dcterms:created>
  <dcterms:modified xsi:type="dcterms:W3CDTF">2016-03-31T12:36:49Z</dcterms:modified>
</cp:coreProperties>
</file>

<file path=docProps/thumbnail.jpeg>
</file>